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343" r:id="rId2"/>
    <p:sldId id="344" r:id="rId3"/>
    <p:sldId id="345" r:id="rId4"/>
    <p:sldId id="330" r:id="rId5"/>
    <p:sldId id="339" r:id="rId6"/>
    <p:sldId id="346" r:id="rId7"/>
    <p:sldId id="337" r:id="rId8"/>
    <p:sldId id="338" r:id="rId9"/>
    <p:sldId id="342" r:id="rId10"/>
    <p:sldId id="341" r:id="rId11"/>
    <p:sldId id="348" r:id="rId12"/>
    <p:sldId id="34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9" autoAdjust="0"/>
    <p:restoredTop sz="85180" autoAdjust="0"/>
  </p:normalViewPr>
  <p:slideViewPr>
    <p:cSldViewPr>
      <p:cViewPr varScale="1">
        <p:scale>
          <a:sx n="72" d="100"/>
          <a:sy n="72" d="100"/>
        </p:scale>
        <p:origin x="72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2702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Barb Oakley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0AF7B-6022-4EF3-98D0-B85915C22AC7}" type="datetimeFigureOut">
              <a:rPr lang="en-US" smtClean="0"/>
              <a:t>7/18/2014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6748-2FDD-49CE-9A2D-05AFE873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2636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Barb Oakley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20024-DAD8-4300-A4CB-13896BA45DA5}" type="datetimeFigureOut">
              <a:rPr lang="en-US" smtClean="0"/>
              <a:t>7/18/2014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FF30C-5795-49CC-A739-0656543C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9469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http://en.wikipedia.org/wiki/File:Cow_female_black_white.jpg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8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http://en.wikipedia.org/wiki/File:Cow_female_black_white.jpg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Barb Oakley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7DC681-46C5-4E08-A432-96D355F566D5}" type="datetime1">
              <a:rPr lang="en-US" smtClean="0"/>
              <a:t>7/18/2014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5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75EC-D04A-41C3-A849-35ACE3B300B3}" type="datetime1">
              <a:rPr lang="en-US" smtClean="0"/>
              <a:t>7/18/2014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3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50"/>
            <a:ext cx="1678193" cy="417507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93" y="637392"/>
            <a:ext cx="5507917" cy="37678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4970-A794-45D2-BCCC-E4575C8451E2}" type="datetime1">
              <a:rPr lang="en-US" smtClean="0"/>
              <a:t>7/18/2014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71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82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5760" indent="-365760">
              <a:buFont typeface="Wingdings" pitchFamily="2" charset="2"/>
              <a:buChar char="§"/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1pPr>
            <a:lvl2pPr marL="777240" indent="-365760">
              <a:buFont typeface="Wingdings" pitchFamily="2" charset="2"/>
              <a:buChar char="§"/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2pPr>
            <a:lvl3pPr marL="1143000" indent="-365760">
              <a:buFont typeface="Wingdings" pitchFamily="2" charset="2"/>
              <a:buChar char="§"/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3pPr>
            <a:lvl4pPr marL="1508760" indent="-320040">
              <a:buFont typeface="Wingdings" pitchFamily="2" charset="2"/>
              <a:buChar char="§"/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4pPr>
            <a:lvl5pPr marL="1828800" indent="-320040">
              <a:buFont typeface="Wingdings" pitchFamily="2" charset="2"/>
              <a:buChar char="§"/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57E3-C114-4866-9704-22FADD40F313}" type="datetime1">
              <a:rPr lang="en-US" smtClean="0"/>
              <a:t>7/18/2014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5" y="903644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  <a:latin typeface="Gadug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53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Gadugi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6BDA-CF29-4301-A196-08851E042EF1}" type="datetime1">
              <a:rPr lang="en-US" smtClean="0"/>
              <a:t>7/18/2014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46B5-DBFA-4E4D-B78A-7FA5B8E37061}" type="datetime1">
              <a:rPr lang="en-US" smtClean="0"/>
              <a:t>7/18/2014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3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475A-01E1-4003-922A-A4B681DE0DA0}" type="datetime1">
              <a:rPr lang="en-US" smtClean="0"/>
              <a:t>7/18/2014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3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8187-6832-464C-B362-54E63057F73C}" type="datetime1">
              <a:rPr lang="en-US" smtClean="0"/>
              <a:t>7/18/2014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3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63AF-7846-4EFC-A466-7D5B880827B2}" type="datetime1">
              <a:rPr lang="en-US" smtClean="0"/>
              <a:t>7/18/2014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67600" y="7454"/>
            <a:ext cx="1692964" cy="273844"/>
          </a:xfrm>
        </p:spPr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2" y="1258649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6" y="419550"/>
            <a:ext cx="4116667" cy="4175074"/>
          </a:xfrm>
        </p:spPr>
        <p:txBody>
          <a:bodyPr anchor="ctr"/>
          <a:lstStyle>
            <a:lvl1pPr>
              <a:defRPr sz="2400">
                <a:latin typeface="Gadugi" panose="020B0502040204020203" pitchFamily="34" charset="0"/>
              </a:defRPr>
            </a:lvl1pPr>
            <a:lvl2pPr>
              <a:defRPr sz="2200">
                <a:latin typeface="Gadugi" panose="020B0502040204020203" pitchFamily="34" charset="0"/>
              </a:defRPr>
            </a:lvl2pPr>
            <a:lvl3pPr>
              <a:defRPr sz="2000">
                <a:latin typeface="Gadugi" panose="020B0502040204020203" pitchFamily="34" charset="0"/>
              </a:defRPr>
            </a:lvl3pPr>
            <a:lvl4pPr>
              <a:defRPr sz="1800">
                <a:latin typeface="Gadugi" panose="020B0502040204020203" pitchFamily="34" charset="0"/>
              </a:defRPr>
            </a:lvl4pPr>
            <a:lvl5pPr>
              <a:defRPr sz="1600">
                <a:latin typeface="Gadug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4" y="2702861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Gadug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8BD6-7C64-4F95-9C09-1B87779DDF40}" type="datetime1">
              <a:rPr lang="en-US" smtClean="0"/>
              <a:t>7/18/2014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6" y="3501616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31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0A0A-546A-463C-8489-32EC5228A641}" type="datetime1">
              <a:rPr lang="en-US" smtClean="0"/>
              <a:t>7/18/2014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Mind for Numbers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5" y="427618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52" y="1686263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657D3B2-1E47-455F-A550-F97E08DBFD89}" type="datetime1">
              <a:rPr lang="en-US" smtClean="0"/>
              <a:t>7/18/2014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A Mind for Numbers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343A8C4-4194-474A-A5B9-EA3865E6F92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52" y="3028950"/>
            <a:ext cx="7745505" cy="15656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Barbara Oakley, PhD, 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819150"/>
            <a:ext cx="7756263" cy="1905000"/>
          </a:xfrm>
        </p:spPr>
        <p:txBody>
          <a:bodyPr/>
          <a:lstStyle/>
          <a:p>
            <a:r>
              <a:rPr lang="en-US" dirty="0" smtClean="0"/>
              <a:t>Practice Makes </a:t>
            </a:r>
            <a:r>
              <a:rPr lang="en-US" dirty="0"/>
              <a:t>P</a:t>
            </a:r>
            <a:r>
              <a:rPr lang="en-US" dirty="0" smtClean="0"/>
              <a:t>ermanent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90550"/>
            <a:ext cx="8153400" cy="4343400"/>
          </a:xfrm>
        </p:spPr>
        <p:txBody>
          <a:bodyPr>
            <a:noAutofit/>
          </a:bodyPr>
          <a:lstStyle/>
          <a:p>
            <a:r>
              <a:rPr lang="en-US" sz="1200" dirty="0" smtClean="0"/>
              <a:t>Brown</a:t>
            </a:r>
            <a:r>
              <a:rPr lang="en-US" sz="1200" dirty="0"/>
              <a:t>, J.S., A. Collins, and P. </a:t>
            </a:r>
            <a:r>
              <a:rPr lang="en-US" sz="1200" dirty="0" err="1"/>
              <a:t>Duguid</a:t>
            </a:r>
            <a:r>
              <a:rPr lang="en-US" sz="1200" dirty="0"/>
              <a:t>. "Situated Cognition and the Culture of Learning." </a:t>
            </a:r>
            <a:r>
              <a:rPr lang="en-US" sz="1200" i="1" dirty="0"/>
              <a:t>Educational Researcher </a:t>
            </a:r>
            <a:r>
              <a:rPr lang="en-US" sz="1200" dirty="0"/>
              <a:t>18, no. 1 (1989): 32-42</a:t>
            </a:r>
            <a:r>
              <a:rPr lang="en-US" sz="1200" dirty="0" smtClean="0"/>
              <a:t>.</a:t>
            </a:r>
          </a:p>
          <a:p>
            <a:r>
              <a:rPr lang="en-US" sz="1200" dirty="0" err="1"/>
              <a:t>Dunlosky</a:t>
            </a:r>
            <a:r>
              <a:rPr lang="en-US" sz="1200" dirty="0"/>
              <a:t>, John, Katherine A Rawson, Elizabeth J Marsh, Mitchell J Nathan, and Daniel T Willingham. "Improving Students’ Learning with Effective Learning Techniques: Promising Directions from Cognitive and Educational Psychology." </a:t>
            </a:r>
            <a:r>
              <a:rPr lang="en-US" sz="1200" i="1" dirty="0"/>
              <a:t>Psychological Science in the Public Interest </a:t>
            </a:r>
            <a:r>
              <a:rPr lang="en-US" sz="1200" dirty="0"/>
              <a:t>14, no. 1 (2013): 4-58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Ericsson</a:t>
            </a:r>
            <a:r>
              <a:rPr lang="en-US" sz="1200" dirty="0"/>
              <a:t>, Karl Anders. </a:t>
            </a:r>
            <a:r>
              <a:rPr lang="en-US" sz="1200" i="1" dirty="0"/>
              <a:t>Development of Professional Expertise</a:t>
            </a:r>
            <a:r>
              <a:rPr lang="en-US" sz="1200" dirty="0"/>
              <a:t>.  NY: Cambridge University Press, 2009.</a:t>
            </a:r>
            <a:endParaRPr lang="en-US" sz="1200" dirty="0" smtClean="0"/>
          </a:p>
          <a:p>
            <a:r>
              <a:rPr lang="en-US" sz="1200" dirty="0"/>
              <a:t>Geary, David C. </a:t>
            </a:r>
            <a:r>
              <a:rPr lang="en-US" sz="1200" i="1" dirty="0"/>
              <a:t>The Origin of Mind</a:t>
            </a:r>
            <a:r>
              <a:rPr lang="en-US" sz="1200" dirty="0"/>
              <a:t>.  Washington, DC: American Psychological Association, 2005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Geary, David C, A Wade Boykin, Susan </a:t>
            </a:r>
            <a:r>
              <a:rPr lang="en-US" sz="1200" dirty="0" err="1"/>
              <a:t>Embretson</a:t>
            </a:r>
            <a:r>
              <a:rPr lang="en-US" sz="1200" dirty="0"/>
              <a:t>, Valerie Reyna, Robert </a:t>
            </a:r>
            <a:r>
              <a:rPr lang="en-US" sz="1200" dirty="0" err="1"/>
              <a:t>Siegler</a:t>
            </a:r>
            <a:r>
              <a:rPr lang="en-US" sz="1200" dirty="0"/>
              <a:t>, Daniel B </a:t>
            </a:r>
            <a:r>
              <a:rPr lang="en-US" sz="1200" dirty="0" err="1"/>
              <a:t>Berch</a:t>
            </a:r>
            <a:r>
              <a:rPr lang="en-US" sz="1200" dirty="0"/>
              <a:t>, and J </a:t>
            </a:r>
            <a:r>
              <a:rPr lang="en-US" sz="1200" dirty="0" err="1"/>
              <a:t>Graban</a:t>
            </a:r>
            <a:r>
              <a:rPr lang="en-US" sz="1200" dirty="0"/>
              <a:t>. "Task Group Reports of the National Mathematics Advisory Panel; Chapter 4: Report of the Task Group on Learning Processes." In,  (2008): 2008. http://www2.ed.gov/about/bdscomm/list/mathpanel/report/learning-processes.pdf.</a:t>
            </a:r>
          </a:p>
          <a:p>
            <a:r>
              <a:rPr lang="en-US" sz="1200" dirty="0" err="1"/>
              <a:t>Guida</a:t>
            </a:r>
            <a:r>
              <a:rPr lang="en-US" sz="1200" dirty="0"/>
              <a:t>, A., F. </a:t>
            </a:r>
            <a:r>
              <a:rPr lang="en-US" sz="1200" dirty="0" err="1"/>
              <a:t>Gobet</a:t>
            </a:r>
            <a:r>
              <a:rPr lang="en-US" sz="1200" dirty="0"/>
              <a:t>, H. Tardieu, and S. Nicolas. "How Chunks, Long-Term Working Memory and Templates Offer a Cognitive Explanation for Neuroimaging Data on Expertise Acquisition: A Two-Stage Framework." </a:t>
            </a:r>
            <a:r>
              <a:rPr lang="en-US" sz="1200" i="1" dirty="0"/>
              <a:t>Brain and Cognition </a:t>
            </a:r>
            <a:r>
              <a:rPr lang="en-US" sz="1200" dirty="0"/>
              <a:t>79, no. 3 (Aug 2012): 221-44</a:t>
            </a:r>
            <a:r>
              <a:rPr lang="en-US" sz="1200" dirty="0" smtClean="0"/>
              <a:t>.</a:t>
            </a:r>
          </a:p>
          <a:p>
            <a:r>
              <a:rPr lang="en-US" sz="1200" dirty="0" err="1"/>
              <a:t>Karpicke</a:t>
            </a:r>
            <a:r>
              <a:rPr lang="en-US" sz="1200" dirty="0"/>
              <a:t>, Jeffrey D. "Retrieval-Based Learning Active Retrieval Promotes Meaningful Learning." </a:t>
            </a:r>
            <a:r>
              <a:rPr lang="en-US" sz="1200" i="1" dirty="0"/>
              <a:t>Current Directions in Psychological Science </a:t>
            </a:r>
            <a:r>
              <a:rPr lang="en-US" sz="1200" dirty="0"/>
              <a:t>21, no. 3 (2012): 157-63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Karpicke</a:t>
            </a:r>
            <a:r>
              <a:rPr lang="en-US" sz="1200" dirty="0"/>
              <a:t>, Jeffrey D, and Phillip J </a:t>
            </a:r>
            <a:r>
              <a:rPr lang="en-US" sz="1200" dirty="0" err="1"/>
              <a:t>Grimaldi</a:t>
            </a:r>
            <a:r>
              <a:rPr lang="en-US" sz="1200" dirty="0"/>
              <a:t>. "Retrieval-Based Learning: A Perspective for Enhancing Meaningful Learning." </a:t>
            </a:r>
            <a:r>
              <a:rPr lang="en-US" sz="1200" i="1" dirty="0"/>
              <a:t>Educational Psychology Review </a:t>
            </a:r>
            <a:r>
              <a:rPr lang="en-US" sz="1200" dirty="0"/>
              <a:t>24, no. 3 (2012): 401-18.</a:t>
            </a:r>
            <a:endParaRPr lang="en-US" sz="1200" dirty="0" smtClean="0"/>
          </a:p>
          <a:p>
            <a:r>
              <a:rPr lang="en-US" sz="1200" dirty="0" err="1"/>
              <a:t>Karpicke</a:t>
            </a:r>
            <a:r>
              <a:rPr lang="en-US" sz="1200" dirty="0"/>
              <a:t>, Jeffrey D, and Henry L </a:t>
            </a:r>
            <a:r>
              <a:rPr lang="en-US" sz="1200" dirty="0" err="1"/>
              <a:t>Roediger</a:t>
            </a:r>
            <a:r>
              <a:rPr lang="en-US" sz="1200" dirty="0"/>
              <a:t>. "The Critical Importance of Retrieval for Learning." </a:t>
            </a:r>
            <a:r>
              <a:rPr lang="en-US" sz="1200" i="1" dirty="0"/>
              <a:t>Science </a:t>
            </a:r>
            <a:r>
              <a:rPr lang="en-US" sz="1200" dirty="0"/>
              <a:t>319, no. 5865 (2008): 966-68.</a:t>
            </a:r>
            <a:endParaRPr lang="en-US" sz="1200" dirty="0" smtClean="0"/>
          </a:p>
          <a:p>
            <a:r>
              <a:rPr lang="en-US" sz="1200" dirty="0" err="1"/>
              <a:t>Karpicke</a:t>
            </a:r>
            <a:r>
              <a:rPr lang="en-US" sz="1200" dirty="0"/>
              <a:t>, Jeffrey D, Andrew C Butler, and Henry L </a:t>
            </a:r>
            <a:r>
              <a:rPr lang="en-US" sz="1200" dirty="0" err="1"/>
              <a:t>Roediger</a:t>
            </a:r>
            <a:r>
              <a:rPr lang="en-US" sz="1200" dirty="0"/>
              <a:t> III. "Metacognitive Strategies in Student Learning: Do Students Practice Retrieval When They Study on Their Own?". </a:t>
            </a:r>
            <a:r>
              <a:rPr lang="en-US" sz="1200" i="1" dirty="0"/>
              <a:t>Memory </a:t>
            </a:r>
            <a:r>
              <a:rPr lang="en-US" sz="1200" dirty="0"/>
              <a:t>17, no. 4 (2009): 471-79</a:t>
            </a:r>
            <a:r>
              <a:rPr lang="en-US" sz="1200" dirty="0" smtClean="0"/>
              <a:t>.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756263" cy="790688"/>
          </a:xfrm>
        </p:spPr>
        <p:txBody>
          <a:bodyPr/>
          <a:lstStyle/>
          <a:p>
            <a:r>
              <a:rPr lang="en-US" sz="1800" b="1" dirty="0" smtClean="0"/>
              <a:t>Relevant Readings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8725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895350"/>
            <a:ext cx="8077200" cy="4343399"/>
          </a:xfrm>
        </p:spPr>
        <p:txBody>
          <a:bodyPr>
            <a:normAutofit fontScale="32500" lnSpcReduction="20000"/>
          </a:bodyPr>
          <a:lstStyle/>
          <a:p>
            <a:r>
              <a:rPr lang="en-US" sz="3700" dirty="0" err="1"/>
              <a:t>Karpicke</a:t>
            </a:r>
            <a:r>
              <a:rPr lang="en-US" sz="3700" dirty="0"/>
              <a:t>, J. D., and J. R. Blunt. "Retrieval Practice Produces More Learning Than Elaborative Studying with Concept Mapping." </a:t>
            </a:r>
            <a:r>
              <a:rPr lang="en-US" sz="3700" i="1" dirty="0"/>
              <a:t>Science </a:t>
            </a:r>
            <a:r>
              <a:rPr lang="en-US" sz="3700" dirty="0"/>
              <a:t>331, no. 6018 (Feb 11 2011): 772-5.</a:t>
            </a:r>
          </a:p>
          <a:p>
            <a:r>
              <a:rPr lang="en-US" sz="3700" dirty="0" err="1"/>
              <a:t>Karpicke</a:t>
            </a:r>
            <a:r>
              <a:rPr lang="en-US" sz="3700" dirty="0"/>
              <a:t>, J.D., and J.R. Blunt. "Response to Comment on 'Retrieval Practice Produces More Learning Than Elaborative Studying with Concept Mapping'." </a:t>
            </a:r>
            <a:r>
              <a:rPr lang="en-US" sz="3700" i="1" dirty="0"/>
              <a:t>Science </a:t>
            </a:r>
            <a:r>
              <a:rPr lang="en-US" sz="3700" dirty="0"/>
              <a:t>334, no. 6055 (2011): 453-53.</a:t>
            </a:r>
          </a:p>
          <a:p>
            <a:r>
              <a:rPr lang="en-US" sz="3700" dirty="0" err="1"/>
              <a:t>Kornell</a:t>
            </a:r>
            <a:r>
              <a:rPr lang="en-US" sz="3700" dirty="0"/>
              <a:t>, Nate, Matthew Jensen Hays, and Robert A Bjork. "Unsuccessful Retrieval Attempts Enhance Subsequent Learning." </a:t>
            </a:r>
            <a:r>
              <a:rPr lang="en-US" sz="3700" i="1" dirty="0"/>
              <a:t>Journal of Experimental Psychology: Learning, Memory, and Cognition </a:t>
            </a:r>
            <a:r>
              <a:rPr lang="en-US" sz="3700" dirty="0"/>
              <a:t>35, no. 4 (2009): 989.</a:t>
            </a:r>
          </a:p>
          <a:p>
            <a:r>
              <a:rPr lang="en-US" sz="3700" dirty="0" err="1"/>
              <a:t>Kornell</a:t>
            </a:r>
            <a:r>
              <a:rPr lang="en-US" sz="3700" dirty="0"/>
              <a:t>, N., A. D. Castel, T. S. </a:t>
            </a:r>
            <a:r>
              <a:rPr lang="en-US" sz="3700" dirty="0" err="1"/>
              <a:t>Eich</a:t>
            </a:r>
            <a:r>
              <a:rPr lang="en-US" sz="3700" dirty="0"/>
              <a:t>, and R. A. Bjork. "Spacing as the Friend of Both Memory and Induction in Young and Older Adults." </a:t>
            </a:r>
            <a:r>
              <a:rPr lang="en-US" sz="3700" i="1" dirty="0"/>
              <a:t>Psychology and Aging </a:t>
            </a:r>
            <a:r>
              <a:rPr lang="en-US" sz="3700" dirty="0"/>
              <a:t>25, no. 2 (Jun 2010): 498-503.</a:t>
            </a:r>
          </a:p>
          <a:p>
            <a:r>
              <a:rPr lang="en-US" sz="3700" dirty="0"/>
              <a:t>McDaniel, M. A., and A. A. </a:t>
            </a:r>
            <a:r>
              <a:rPr lang="en-US" sz="3700" dirty="0" err="1"/>
              <a:t>Callender</a:t>
            </a:r>
            <a:r>
              <a:rPr lang="en-US" sz="3700" dirty="0"/>
              <a:t>. "Cognition, Memory, and Education." In </a:t>
            </a:r>
            <a:r>
              <a:rPr lang="en-US" sz="3700" i="1" dirty="0"/>
              <a:t>Cognitive Psychology of Memory, </a:t>
            </a:r>
            <a:r>
              <a:rPr lang="en-US" sz="3700" i="1" dirty="0" err="1"/>
              <a:t>Vol</a:t>
            </a:r>
            <a:r>
              <a:rPr lang="en-US" sz="3700" i="1" dirty="0"/>
              <a:t> 2 of Learning and Memory</a:t>
            </a:r>
            <a:r>
              <a:rPr lang="en-US" sz="3700" dirty="0"/>
              <a:t>, edited by Henry L </a:t>
            </a:r>
            <a:r>
              <a:rPr lang="en-US" sz="3700" dirty="0" err="1"/>
              <a:t>Roediger</a:t>
            </a:r>
            <a:r>
              <a:rPr lang="en-US" sz="3700" dirty="0"/>
              <a:t>. 819-43. Oxford, UK: Elsevier, 2008.</a:t>
            </a:r>
          </a:p>
          <a:p>
            <a:r>
              <a:rPr lang="en-US" sz="3700" dirty="0" err="1"/>
              <a:t>Roediger</a:t>
            </a:r>
            <a:r>
              <a:rPr lang="en-US" sz="3700" dirty="0"/>
              <a:t>, Henry L., and Mary A. </a:t>
            </a:r>
            <a:r>
              <a:rPr lang="en-US" sz="3700" dirty="0" err="1"/>
              <a:t>Pyc</a:t>
            </a:r>
            <a:r>
              <a:rPr lang="en-US" sz="3700" dirty="0"/>
              <a:t>. "Inexpensive Techniques to Improve Education: Applying Cognitive Psychology to Enhance Educational Practice." </a:t>
            </a:r>
            <a:r>
              <a:rPr lang="en-US" sz="3700" i="1" dirty="0"/>
              <a:t>Journal of Applied Research in Memory and Cognition </a:t>
            </a:r>
            <a:r>
              <a:rPr lang="en-US" sz="3700" dirty="0"/>
              <a:t>1, no. 4 (2012): 242-48.</a:t>
            </a:r>
          </a:p>
          <a:p>
            <a:r>
              <a:rPr lang="en-US" sz="3700" dirty="0" err="1"/>
              <a:t>Roediger</a:t>
            </a:r>
            <a:r>
              <a:rPr lang="en-US" sz="3700" dirty="0"/>
              <a:t>, Henry L, and Andrew C Butler. "The Critical Role of Retrieval Practice in Long-Term Retention." </a:t>
            </a:r>
            <a:r>
              <a:rPr lang="en-US" sz="3700" i="1" dirty="0"/>
              <a:t>Trends in Cognitive Sciences </a:t>
            </a:r>
            <a:r>
              <a:rPr lang="en-US" sz="3700" dirty="0"/>
              <a:t>15, no. 1 (2011): 20-27.</a:t>
            </a:r>
          </a:p>
          <a:p>
            <a:r>
              <a:rPr lang="en-US" sz="3700" dirty="0" err="1"/>
              <a:t>Roediger</a:t>
            </a:r>
            <a:r>
              <a:rPr lang="en-US" sz="3700" dirty="0"/>
              <a:t>, Henry L, and Jeffrey D </a:t>
            </a:r>
            <a:r>
              <a:rPr lang="en-US" sz="3700" dirty="0" err="1"/>
              <a:t>Karpicke</a:t>
            </a:r>
            <a:r>
              <a:rPr lang="en-US" sz="3700" dirty="0"/>
              <a:t>. "The Power of Testing Memory: Basic Research and Implications for Educational Practice." </a:t>
            </a:r>
            <a:r>
              <a:rPr lang="en-US" sz="3700" i="1" dirty="0"/>
              <a:t>Perspectives on Psychological Science </a:t>
            </a:r>
            <a:r>
              <a:rPr lang="en-US" sz="3700" dirty="0"/>
              <a:t>1, no. 3 (2006): 181-210.</a:t>
            </a:r>
          </a:p>
          <a:p>
            <a:r>
              <a:rPr lang="en-US" sz="3700" dirty="0"/>
              <a:t>Rohrer, Doug, and Harold </a:t>
            </a:r>
            <a:r>
              <a:rPr lang="en-US" sz="3700" dirty="0" err="1"/>
              <a:t>Pashler</a:t>
            </a:r>
            <a:r>
              <a:rPr lang="en-US" sz="3700" dirty="0"/>
              <a:t>. "Increasing Retention without Increasing Study Time." </a:t>
            </a:r>
            <a:r>
              <a:rPr lang="en-US" sz="3700" i="1" dirty="0"/>
              <a:t>Current Directions in Psychological Science </a:t>
            </a:r>
            <a:r>
              <a:rPr lang="en-US" sz="3700" dirty="0"/>
              <a:t>16, no. 4 (2007): 183-86.</a:t>
            </a:r>
          </a:p>
          <a:p>
            <a:r>
              <a:rPr lang="en-US" sz="3700" dirty="0"/>
              <a:t>Taylor, Kelli, and Doug Rohrer. "The Effects of Interleaved Practice." </a:t>
            </a:r>
            <a:r>
              <a:rPr lang="en-US" sz="3700" i="1" dirty="0"/>
              <a:t>Applied Cognitive Psychology </a:t>
            </a:r>
            <a:r>
              <a:rPr lang="en-US" sz="3700" dirty="0"/>
              <a:t>24, no. 6 (2010): </a:t>
            </a:r>
            <a:r>
              <a:rPr lang="en-US" sz="3700" dirty="0" smtClean="0"/>
              <a:t>837-48.</a:t>
            </a:r>
          </a:p>
          <a:p>
            <a:r>
              <a:rPr lang="en-US" sz="3700" dirty="0" smtClean="0"/>
              <a:t>See </a:t>
            </a:r>
            <a:r>
              <a:rPr lang="en-US" sz="3700" dirty="0"/>
              <a:t>also extensive endnote references and discussions in </a:t>
            </a:r>
            <a:r>
              <a:rPr lang="en-US" sz="3700" dirty="0" smtClean="0"/>
              <a:t>Chapters </a:t>
            </a:r>
            <a:r>
              <a:rPr lang="en-US" sz="3700" dirty="0"/>
              <a:t>2 and 3, </a:t>
            </a:r>
            <a:r>
              <a:rPr lang="en-US" sz="3700" i="1" dirty="0"/>
              <a:t>A Mind for </a:t>
            </a:r>
            <a:r>
              <a:rPr lang="en-US" sz="3700" i="1" dirty="0" smtClean="0"/>
              <a:t>Numbers</a:t>
            </a:r>
            <a:r>
              <a:rPr lang="en-US" sz="3700" dirty="0" smtClean="0"/>
              <a:t>, Barbara Oakley, Penguin, 2014.</a:t>
            </a:r>
            <a:endParaRPr lang="en-US" sz="3700" i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33350"/>
            <a:ext cx="7756263" cy="790688"/>
          </a:xfrm>
        </p:spPr>
        <p:txBody>
          <a:bodyPr/>
          <a:lstStyle/>
          <a:p>
            <a:r>
              <a:rPr lang="en-US" sz="1800" b="1" dirty="0" smtClean="0"/>
              <a:t>Relevant Readings (continued)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687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590550"/>
            <a:ext cx="7756263" cy="543932"/>
          </a:xfrm>
        </p:spPr>
        <p:txBody>
          <a:bodyPr/>
          <a:lstStyle/>
          <a:p>
            <a:r>
              <a:rPr lang="en-US" sz="3200" dirty="0"/>
              <a:t>Image </a:t>
            </a:r>
            <a:r>
              <a:rPr lang="en-US" sz="3200" dirty="0" smtClean="0"/>
              <a:t>credits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533400" y="1352550"/>
            <a:ext cx="7745505" cy="3505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Gadugi" panose="020B0502040204020203" pitchFamily="34" charset="0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adugi" panose="020B0502040204020203" pitchFamily="34" charset="0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Gadugi" panose="020B0502040204020203" pitchFamily="34" charset="0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Gadugi" panose="020B0502040204020203" pitchFamily="34" charset="0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adugi" panose="020B0502040204020203" pitchFamily="34" charset="0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Barbara Oakley, age 10, with Earl the lamb.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Barbara Oakley, age 18, in the US Army.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Barbara Oakley, on the Soviet trawler “</a:t>
            </a:r>
            <a:r>
              <a:rPr lang="en-US" sz="2500" dirty="0" err="1"/>
              <a:t>Tigil</a:t>
            </a:r>
            <a:r>
              <a:rPr lang="en-US" sz="2500" dirty="0"/>
              <a:t>” on the Bering Sea, 1983.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Barbara Oakley at South Pole Station in Antarctica, 1983.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Philip Oakley, </a:t>
            </a:r>
            <a:r>
              <a:rPr lang="en-US" sz="2500" dirty="0" err="1"/>
              <a:t>Siple</a:t>
            </a:r>
            <a:r>
              <a:rPr lang="en-US" sz="2500" dirty="0"/>
              <a:t> Station, Antarctica, 1982.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http://en.wikipedia.org/wiki/File:Cow_female_black_white.jpg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smtClean="0"/>
              <a:t>Dance footage courtesy Jaclyn </a:t>
            </a:r>
            <a:r>
              <a:rPr lang="en-US" sz="2500" dirty="0" err="1" smtClean="0"/>
              <a:t>Raley</a:t>
            </a:r>
            <a:r>
              <a:rPr lang="en-US" sz="2500" dirty="0" smtClean="0"/>
              <a:t>, ©Jaclyn </a:t>
            </a:r>
            <a:r>
              <a:rPr lang="en-US" sz="2500" dirty="0" err="1" smtClean="0"/>
              <a:t>Raley</a:t>
            </a:r>
            <a:r>
              <a:rPr lang="en-US" sz="2500" dirty="0" smtClean="0"/>
              <a:t>, 2014.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smtClean="0"/>
              <a:t>Soccer footage courtesy Kevin Mendez, ©Kevin Mendez, 2014.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smtClean="0"/>
              <a:t>Creating </a:t>
            </a:r>
            <a:r>
              <a:rPr lang="en-US" sz="2500" dirty="0"/>
              <a:t>a neural pattern, ©Kevin Mendez, </a:t>
            </a:r>
            <a:r>
              <a:rPr lang="en-US" sz="2500" dirty="0" smtClean="0"/>
              <a:t>2014.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Practice makes permanent, ©Kevin Mendez, </a:t>
            </a:r>
            <a:r>
              <a:rPr lang="en-US" sz="2500" dirty="0" smtClean="0"/>
              <a:t>2014.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Building strong neural structures, ©Kevin Mendez, </a:t>
            </a:r>
            <a:r>
              <a:rPr lang="en-US" sz="2500" dirty="0" smtClean="0"/>
              <a:t>2014.</a:t>
            </a:r>
            <a:endParaRPr lang="en-US" sz="25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smtClean="0"/>
              <a:t>Clip art courtesy Microsoft Corporation.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27" y="210866"/>
            <a:ext cx="2468880" cy="3584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436" y="169718"/>
            <a:ext cx="3310890" cy="2277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488269"/>
            <a:ext cx="2430759" cy="35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742950"/>
            <a:ext cx="3204608" cy="316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866577"/>
            <a:ext cx="4364342" cy="30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950" y="1352551"/>
            <a:ext cx="1129548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cow</a:t>
            </a:r>
            <a:endParaRPr lang="en-US" sz="3600" dirty="0"/>
          </a:p>
        </p:txBody>
      </p:sp>
      <p:pic>
        <p:nvPicPr>
          <p:cNvPr id="1028" name="Picture 4" descr="File:Cow female black wh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71551"/>
            <a:ext cx="3064008" cy="20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6800" y="1123950"/>
            <a:ext cx="609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ym typeface="Symbol"/>
              </a:rPr>
              <a:t>+  /   </a:t>
            </a:r>
          </a:p>
          <a:p>
            <a:r>
              <a:rPr lang="en-US" sz="2400" dirty="0" smtClean="0">
                <a:sym typeface="Symbol"/>
              </a:rPr>
              <a:t>    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11738" y="3333750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love, zest, hope?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1968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2" grpId="2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6600" y="1123950"/>
            <a:ext cx="60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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5801591" y="532715"/>
            <a:ext cx="8070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/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2743200" y="2328105"/>
            <a:ext cx="68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</a:t>
            </a:r>
            <a:endParaRPr 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1828800" y="20955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+</a:t>
            </a:r>
            <a:endParaRPr lang="en-US" sz="6000" dirty="0"/>
          </a:p>
        </p:txBody>
      </p:sp>
      <p:sp>
        <p:nvSpPr>
          <p:cNvPr id="9" name="Rectangle 8"/>
          <p:cNvSpPr/>
          <p:nvPr/>
        </p:nvSpPr>
        <p:spPr>
          <a:xfrm>
            <a:off x="5029200" y="2346879"/>
            <a:ext cx="106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</a:t>
            </a:r>
            <a:endParaRPr lang="en-US" sz="6000" dirty="0"/>
          </a:p>
        </p:txBody>
      </p:sp>
      <p:sp>
        <p:nvSpPr>
          <p:cNvPr id="10" name="Rectangle 9"/>
          <p:cNvSpPr/>
          <p:nvPr/>
        </p:nvSpPr>
        <p:spPr>
          <a:xfrm>
            <a:off x="7348104" y="389113"/>
            <a:ext cx="7135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</a:t>
            </a:r>
          </a:p>
          <a:p>
            <a:r>
              <a:rPr lang="en-US" sz="6000" dirty="0" smtClean="0">
                <a:sym typeface="Symbol"/>
              </a:rPr>
              <a:t> </a:t>
            </a:r>
            <a:endParaRPr lang="en-US" sz="6000" dirty="0"/>
          </a:p>
        </p:txBody>
      </p:sp>
      <p:sp>
        <p:nvSpPr>
          <p:cNvPr id="11" name="Rectangle 10"/>
          <p:cNvSpPr/>
          <p:nvPr/>
        </p:nvSpPr>
        <p:spPr>
          <a:xfrm>
            <a:off x="1371600" y="2337944"/>
            <a:ext cx="68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</a:t>
            </a:r>
            <a:endParaRPr lang="en-US" sz="6000" dirty="0"/>
          </a:p>
        </p:txBody>
      </p:sp>
      <p:sp>
        <p:nvSpPr>
          <p:cNvPr id="12" name="Rectangle 11"/>
          <p:cNvSpPr/>
          <p:nvPr/>
        </p:nvSpPr>
        <p:spPr>
          <a:xfrm>
            <a:off x="3771900" y="3392209"/>
            <a:ext cx="838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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7064086" y="1733550"/>
            <a:ext cx="9594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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6584373" y="3296829"/>
            <a:ext cx="6165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ym typeface="Symbol"/>
              </a:rPr>
              <a:t>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715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61950"/>
            <a:ext cx="4266390" cy="4448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5926" r="36666" b="29260"/>
          <a:stretch/>
        </p:blipFill>
        <p:spPr>
          <a:xfrm>
            <a:off x="228600" y="2190750"/>
            <a:ext cx="466055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20522" y="171130"/>
            <a:ext cx="7756263" cy="790688"/>
          </a:xfrm>
        </p:spPr>
        <p:txBody>
          <a:bodyPr/>
          <a:lstStyle/>
          <a:p>
            <a:r>
              <a:rPr lang="en-US" sz="3600" dirty="0" smtClean="0"/>
              <a:t>Creating a neural pattern</a:t>
            </a:r>
            <a:endParaRPr lang="en-US" sz="3600" dirty="0"/>
          </a:p>
        </p:txBody>
      </p:sp>
      <p:pic>
        <p:nvPicPr>
          <p:cNvPr id="1026" name="Picture 2" descr="C:\Users\Barbara Oakley\Documents\A Mind for Math and Science\Illustrations\FINISHED ILLUSTRATIONS\4-2_Neural_patte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200150"/>
            <a:ext cx="6032500" cy="30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8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20522" y="171130"/>
            <a:ext cx="7756263" cy="790688"/>
          </a:xfrm>
        </p:spPr>
        <p:txBody>
          <a:bodyPr/>
          <a:lstStyle/>
          <a:p>
            <a:r>
              <a:rPr lang="en-US" sz="3600" dirty="0" smtClean="0"/>
              <a:t>Practice makes permanent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047750"/>
            <a:ext cx="3497077" cy="35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56263" cy="790688"/>
          </a:xfrm>
        </p:spPr>
        <p:txBody>
          <a:bodyPr/>
          <a:lstStyle/>
          <a:p>
            <a:r>
              <a:rPr lang="en-US" sz="3600" dirty="0" smtClean="0"/>
              <a:t>Building strong neural structures</a:t>
            </a:r>
            <a:endParaRPr lang="en-US" sz="3600" dirty="0"/>
          </a:p>
        </p:txBody>
      </p:sp>
      <p:pic>
        <p:nvPicPr>
          <p:cNvPr id="2050" name="Picture 2" descr="C:\Users\Barbara Oakley\Documents\A Mind for Math and Science\Illustrations\FINISHED ILLUSTRATIONS\3-3_Brick_wall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5" t="16977" r="55871" b="9766"/>
          <a:stretch/>
        </p:blipFill>
        <p:spPr bwMode="auto">
          <a:xfrm>
            <a:off x="381000" y="1655545"/>
            <a:ext cx="2714324" cy="16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8184" y="346969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adugi" panose="020B0502040204020203" pitchFamily="34" charset="0"/>
              </a:rPr>
              <a:t>A little every day</a:t>
            </a:r>
            <a:endParaRPr lang="en-US" dirty="0">
              <a:latin typeface="Gadug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3493542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dugi" panose="020B0502040204020203" pitchFamily="34" charset="0"/>
              </a:rPr>
              <a:t>A</a:t>
            </a:r>
            <a:r>
              <a:rPr lang="en-US" dirty="0" smtClean="0">
                <a:latin typeface="Gadugi" panose="020B0502040204020203" pitchFamily="34" charset="0"/>
              </a:rPr>
              <a:t>ll at once</a:t>
            </a:r>
            <a:endParaRPr lang="en-US" dirty="0">
              <a:latin typeface="Gadug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539" y="2266950"/>
            <a:ext cx="3322327" cy="11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Custom 1">
      <a:dk1>
        <a:sysClr val="windowText" lastClr="000000"/>
      </a:dk1>
      <a:lt1>
        <a:sysClr val="window" lastClr="FFFFFF"/>
      </a:lt1>
      <a:dk2>
        <a:srgbClr val="6D621A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63548</TotalTime>
  <Words>1008</Words>
  <Application>Microsoft Office PowerPoint</Application>
  <PresentationFormat>On-screen Show (16:9)</PresentationFormat>
  <Paragraphs>66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 Antiqua</vt:lpstr>
      <vt:lpstr>Calibri</vt:lpstr>
      <vt:lpstr>Gadugi</vt:lpstr>
      <vt:lpstr>Symbol</vt:lpstr>
      <vt:lpstr>Wingdings</vt:lpstr>
      <vt:lpstr>Hardcover</vt:lpstr>
      <vt:lpstr>Practice Makes Permanent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neural pattern</vt:lpstr>
      <vt:lpstr>Practice makes permanent</vt:lpstr>
      <vt:lpstr>Building strong neural structures</vt:lpstr>
      <vt:lpstr>Relevant Readings</vt:lpstr>
      <vt:lpstr>Relevant Readings (continued)</vt:lpstr>
      <vt:lpstr>Image credits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Developmental  “Good Luck”</dc:title>
  <dc:creator>Barbara Oakley</dc:creator>
  <cp:lastModifiedBy>barbaraOak</cp:lastModifiedBy>
  <cp:revision>413</cp:revision>
  <dcterms:created xsi:type="dcterms:W3CDTF">2012-08-31T21:40:44Z</dcterms:created>
  <dcterms:modified xsi:type="dcterms:W3CDTF">2014-07-18T19:23:41Z</dcterms:modified>
</cp:coreProperties>
</file>